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96" d="100"/>
          <a:sy n="96" d="100"/>
        </p:scale>
        <p:origin x="336" y="2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Hero graphic of a stylized agent silhouette backed by brand colours (primary blue + gradient purple-pink).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Feedback loop diagram with human and automated evaluation paths.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Full workflow diagram integrating the four pillars.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Conceptual stack diagram showing MCP as the bridge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YAML behavior tree snippet + planning hierarchy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Call to Action: "Start building your first agent today!" | Visual: Development flowchart.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Timeline showing AI evolution from chatbots to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Speaker note: Emphasize autonomy and environment interaction—"agents act, others react." | Visual: Three‑column comparison with real-world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Sense–plan–act–learn loop diagram (Figure 1.3).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Screenshot montage of each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Tagline: "Build once, improve forever" | Visual: Four-column pillars graphic.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Code snippet showing tool call + demo GIF of agent controlling browser.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ReAct loop diagram showing thought → action → observation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Visual: RAG architecture diagram with data flow arrows.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B824F-A8E2-C191-1B48-4B8A1743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>
            <a:fillRect/>
          </a:stretch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dirty="0"/>
              <a:t>AI Agents in 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3873903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The Rise of Autonomous AI</a:t>
            </a:r>
            <a:br>
              <a:rPr lang="en-US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(presentation and images created with AI Agents powered by Claude Sonnet 4.0, GPT4o and gpt-image-1 Sora)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Pillar 4 – Evaluation &amp; Feedback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1E0A2-8D41-4365-B759-C077BB5A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02" r="10225" b="-1"/>
          <a:stretch>
            <a:fillRect/>
          </a:stretch>
        </p:blipFill>
        <p:spPr>
          <a:xfrm>
            <a:off x="829240" y="549275"/>
            <a:ext cx="6417129" cy="5759451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Self‑critique and reward models</a:t>
            </a:r>
          </a:p>
          <a:p>
            <a:r>
              <a:rPr lang="en-US" sz="1600"/>
              <a:t>Human‑in‑the‑loop feedback systems</a:t>
            </a:r>
          </a:p>
          <a:p>
            <a:r>
              <a:rPr lang="en-US" sz="1600"/>
              <a:t>Logging, metrics, and red‑teaming hooks</a:t>
            </a:r>
          </a:p>
          <a:p>
            <a:r>
              <a:rPr lang="en-US" sz="1600"/>
              <a:t>A/B‑style evaluation cycles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The Complete Agent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Input → Memory retrieval → Reasoning → Action → Evaluation → Loop</a:t>
            </a:r>
          </a:p>
          <a:p>
            <a:r>
              <a:rPr lang="en-US" sz="1600"/>
              <a:t>Continuous learning from experience</a:t>
            </a:r>
          </a:p>
          <a:p>
            <a:r>
              <a:rPr lang="en-US" sz="1600"/>
              <a:t>Multi‑modal input/output streams</a:t>
            </a:r>
          </a:p>
          <a:p>
            <a:r>
              <a:rPr lang="en-US" sz="1600"/>
              <a:t>Tool orchestration and error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73184-E0BD-5437-7C72-DC39BBE5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627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wrap="square" anchor="t">
            <a:normAutofit/>
          </a:bodyPr>
          <a:lstStyle/>
          <a:p>
            <a:r>
              <a:rPr lang="en-US" sz="4100"/>
              <a:t>Integration Challenges &amp; Solutions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E43699C-5252-8D4D-B982-1FD1D785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3" y="2530474"/>
            <a:ext cx="566267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575" y="1520825"/>
            <a:ext cx="4500562" cy="4572000"/>
          </a:xfrm>
        </p:spPr>
        <p:txBody>
          <a:bodyPr anchor="t">
            <a:normAutofit/>
          </a:bodyPr>
          <a:lstStyle/>
          <a:p>
            <a:endParaRPr lang="en-US" dirty="0"/>
          </a:p>
          <a:p>
            <a:r>
              <a:rPr lang="en-US" dirty="0"/>
              <a:t>Problems: Tool fragmentation, context switching overhead, permission &amp; security complexity</a:t>
            </a:r>
          </a:p>
          <a:p>
            <a:r>
              <a:rPr lang="en-US" dirty="0"/>
              <a:t>Solutions: Universal protocols (MCP, OpenAI Functions, A2A), standardized interfaces &amp; schemas, sandboxing &amp; permissions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sz="4400"/>
              <a:t>MCP: Universal Tool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Model Context Protocol = "USB‑C for Agents"</a:t>
            </a:r>
          </a:p>
          <a:p>
            <a:r>
              <a:rPr lang="en-US" sz="1600"/>
              <a:t>Goal: Universal tool handshake</a:t>
            </a:r>
          </a:p>
          <a:p>
            <a:r>
              <a:rPr lang="en-US" sz="1600"/>
              <a:t>Key Features: Streaming I/O, capability negotiation</a:t>
            </a:r>
          </a:p>
          <a:p>
            <a:r>
              <a:rPr lang="en-US" sz="1600"/>
              <a:t>Endpoints: /prompt, /tools, /resources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951A4-3A6B-2B1E-4995-0B69F5C9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62" r="15364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Advanced Planning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67B71-11BF-CAA1-C6C9-45CDD200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90" r="11236" b="-1"/>
          <a:stretch>
            <a:fillRect/>
          </a:stretch>
        </p:blipFill>
        <p:spPr>
          <a:xfrm>
            <a:off x="14764" y="-7749"/>
            <a:ext cx="7618152" cy="6837292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Multi‑agent coordination and task delegation</a:t>
            </a:r>
          </a:p>
          <a:p>
            <a:r>
              <a:rPr lang="en-US" sz="1600"/>
              <a:t>Hierarchical planning with sub‑goals</a:t>
            </a:r>
          </a:p>
          <a:p>
            <a:r>
              <a:rPr lang="en-US" sz="1600"/>
              <a:t>Dynamic replanning based on outcomes</a:t>
            </a:r>
          </a:p>
          <a:p>
            <a:r>
              <a:rPr lang="en-US" sz="1600"/>
              <a:t>Behavior trees vs LLM‑based heuristics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Challenges and Limitations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Reliability: Agents can fail in unexpected ways</a:t>
            </a:r>
          </a:p>
          <a:p>
            <a:pPr>
              <a:lnSpc>
                <a:spcPct val="100000"/>
              </a:lnSpc>
            </a:pPr>
            <a:r>
              <a:rPr lang="en-US" sz="1600"/>
              <a:t>Cost: Multiple LLM calls add up quickly</a:t>
            </a:r>
          </a:p>
          <a:p>
            <a:pPr>
              <a:lnSpc>
                <a:spcPct val="100000"/>
              </a:lnSpc>
            </a:pPr>
            <a:r>
              <a:rPr lang="en-US" sz="1600"/>
              <a:t>Trust: Verifying autonomous actions</a:t>
            </a:r>
          </a:p>
          <a:p>
            <a:pPr>
              <a:lnSpc>
                <a:spcPct val="100000"/>
              </a:lnSpc>
            </a:pPr>
            <a:r>
              <a:rPr lang="en-US" sz="1600"/>
              <a:t>Alignment: Ensuring agents do what you actually want</a:t>
            </a:r>
          </a:p>
          <a:p>
            <a:pPr>
              <a:lnSpc>
                <a:spcPct val="100000"/>
              </a:lnSpc>
            </a:pPr>
            <a:r>
              <a:rPr lang="en-US" sz="1600"/>
              <a:t>Mitigation: Human oversight, gradual automation, robust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B83FA-A361-37DF-F083-5886944D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921"/>
          <a:stretch>
            <a:fillRect/>
          </a:stretch>
        </p:blipFill>
        <p:spPr>
          <a:xfrm>
            <a:off x="2560587" y="359005"/>
            <a:ext cx="8672997" cy="567789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scene3d>
            <a:camera prst="perspectiveHeroicExtremeLeftFacing" fov="4800000">
              <a:rot lat="21594000" lon="2400000" rev="21540000"/>
            </a:camera>
            <a:lightRig rig="threePt" dir="t"/>
          </a:scene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The Business Case for Agents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24/7 availability without human oversight</a:t>
            </a:r>
          </a:p>
          <a:p>
            <a:r>
              <a:rPr lang="en-US" sz="1600"/>
              <a:t>Consistent quality and reduced errors</a:t>
            </a:r>
          </a:p>
          <a:p>
            <a:r>
              <a:rPr lang="en-US" sz="1600"/>
              <a:t>Scalability beyond human capacity</a:t>
            </a:r>
          </a:p>
          <a:p>
            <a:r>
              <a:rPr lang="en-US" sz="1600"/>
              <a:t>Cost reduction for repetitive tasks</a:t>
            </a:r>
          </a:p>
          <a:p>
            <a:r>
              <a:rPr lang="en-US" sz="1600"/>
              <a:t>Investment Timeline: Pilot (3 mo) → Scale (6 mo) → ROI (12 mo)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28FF3-6324-AE8C-D27B-57343D2B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51" r="11376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wrap="square" anchor="t">
            <a:normAutofit/>
          </a:bodyPr>
          <a:lstStyle/>
          <a:p>
            <a:r>
              <a:t>Future Roadmap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E950493-A53F-4D4C-9157-A238C4B2A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7325" y="549275"/>
            <a:ext cx="6373813" cy="156295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Next 12 Months: More reliable reasoning &amp; planning, better tool standards, improved human‑AI collaboration</a:t>
            </a:r>
          </a:p>
          <a:p>
            <a:pPr>
              <a:lnSpc>
                <a:spcPct val="100000"/>
              </a:lnSpc>
            </a:pPr>
            <a:r>
              <a:rPr lang="en-US" sz="1400"/>
              <a:t>2026 and Beyond: Multi‑agent organizations, autonomous business processes, AI‑native 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60DC2-4D53-1324-E699-94EAB2C287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17" b="24217"/>
          <a:stretch>
            <a:fillRect/>
          </a:stretch>
        </p:blipFill>
        <p:spPr>
          <a:xfrm>
            <a:off x="20" y="2661510"/>
            <a:ext cx="12191980" cy="4196491"/>
          </a:xfrm>
          <a:custGeom>
            <a:avLst/>
            <a:gdLst/>
            <a:ahLst/>
            <a:cxnLst/>
            <a:rect l="l" t="t" r="r" b="b"/>
            <a:pathLst>
              <a:path w="12192000" h="4196491">
                <a:moveTo>
                  <a:pt x="0" y="0"/>
                </a:moveTo>
                <a:lnTo>
                  <a:pt x="12192000" y="0"/>
                </a:lnTo>
                <a:lnTo>
                  <a:pt x="12192000" y="4196491"/>
                </a:lnTo>
                <a:lnTo>
                  <a:pt x="0" y="4196491"/>
                </a:lnTo>
                <a:close/>
              </a:path>
            </a:pathLst>
          </a:cu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F1EAF9B-8869-450E-98BF-FD6EA6564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6428" y="1748729"/>
            <a:ext cx="1262947" cy="1335600"/>
            <a:chOff x="2678417" y="2427951"/>
            <a:chExt cx="1262947" cy="133560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111FAA4-0B90-446B-9555-B7A9CB2C9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8E536E-9DE6-4085-9258-450A10AD0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20AE261-8977-4583-A036-88CC1CE1A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dirty="0"/>
              <a:t>Getting Started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Identify one repetitive process in your workflow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Experiment with existing agent platforms (OpenAI Agents SDK)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Build a simple proof‑of‑concept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Measure the impact and iterate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C22AD-8248-D09C-F571-3E1BE3B3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87" r="14439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Building Your First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Define the goal and success metrics</a:t>
            </a:r>
          </a:p>
          <a:p>
            <a:pPr>
              <a:lnSpc>
                <a:spcPct val="100000"/>
              </a:lnSpc>
            </a:pPr>
            <a:r>
              <a:rPr lang="en-US" sz="1400"/>
              <a:t>Identify required tools and permissions</a:t>
            </a:r>
          </a:p>
          <a:p>
            <a:pPr>
              <a:lnSpc>
                <a:spcPct val="100000"/>
              </a:lnSpc>
            </a:pPr>
            <a:r>
              <a:rPr lang="en-US" sz="1400"/>
              <a:t>Design the planning loop and decision points</a:t>
            </a:r>
          </a:p>
          <a:p>
            <a:pPr>
              <a:lnSpc>
                <a:spcPct val="100000"/>
              </a:lnSpc>
            </a:pPr>
            <a:r>
              <a:rPr lang="en-US" sz="1400"/>
              <a:t>Implement memory persistence and retrieval</a:t>
            </a:r>
          </a:p>
          <a:p>
            <a:pPr>
              <a:lnSpc>
                <a:spcPct val="100000"/>
              </a:lnSpc>
            </a:pPr>
            <a:r>
              <a:rPr lang="en-US" sz="1400"/>
              <a:t>Add evaluation and feedback mechanisms</a:t>
            </a:r>
          </a:p>
          <a:p>
            <a:pPr>
              <a:lnSpc>
                <a:spcPct val="100000"/>
              </a:lnSpc>
            </a:pPr>
            <a:r>
              <a:rPr lang="en-US" sz="1400"/>
              <a:t>Test and iterate with real scenarios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8BFBC-0357-2355-0949-B611F735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28" r="-1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dirty="0"/>
              <a:t>Why Agents Matter Now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The Evolution: From reactive to proactive AI</a:t>
            </a:r>
          </a:p>
          <a:p>
            <a:r>
              <a:rPr lang="en-US" sz="1600"/>
              <a:t>Market Reality: $15B+ investment in agent technology in 2024</a:t>
            </a:r>
          </a:p>
          <a:p>
            <a:r>
              <a:rPr lang="en-US" sz="1600"/>
              <a:t>Your Future: Agents will handle 40% of knowledge work by 2030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397D2-DA66-FEE3-F8FF-C0C0C21D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757" y="755581"/>
            <a:ext cx="8010243" cy="5346837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E612A-ED59-FF98-9A46-8609C37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/>
              <a:t>Demo Project</a:t>
            </a:r>
            <a:br>
              <a:rPr lang="en-US" sz="4400"/>
            </a:br>
            <a:r>
              <a:rPr lang="en-US" sz="4400"/>
              <a:t>(Time Tracker Agent)</a:t>
            </a:r>
          </a:p>
        </p:txBody>
      </p:sp>
      <p:pic>
        <p:nvPicPr>
          <p:cNvPr id="4" name="Picture 3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BB015712-9D7C-5060-5ADF-668F067F9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4" y="549275"/>
            <a:ext cx="6838028" cy="5761037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2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3036C-FB47-0C96-C821-F1AC5FEF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MCP Conversion</a:t>
            </a:r>
            <a:endParaRPr lang="en-US"/>
          </a:p>
        </p:txBody>
      </p:sp>
      <p:pic>
        <p:nvPicPr>
          <p:cNvPr id="4" name="Picture 3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BA86A49C-3CC5-7935-208C-A0EDB4914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4" y="971499"/>
            <a:ext cx="6973888" cy="4916589"/>
          </a:xfrm>
          <a:custGeom>
            <a:avLst/>
            <a:gdLst/>
            <a:ahLst/>
            <a:cxnLst/>
            <a:rect l="l" t="t" r="r" b="b"/>
            <a:pathLst>
              <a:path w="6973888" h="5761037">
                <a:moveTo>
                  <a:pt x="0" y="0"/>
                </a:moveTo>
                <a:lnTo>
                  <a:pt x="6973888" y="0"/>
                </a:lnTo>
                <a:lnTo>
                  <a:pt x="6973888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0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010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Agents vs Assistants vs Chatbots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Chatbot: Single-turn Q&amp;A, no memory (e.g., basic customer service bot)</a:t>
            </a:r>
          </a:p>
          <a:p>
            <a:r>
              <a:rPr lang="en-US" sz="1600"/>
              <a:t>Assistant: Multi-turn help, limited goals (e.g., Siri, Alexa)</a:t>
            </a:r>
          </a:p>
          <a:p>
            <a:r>
              <a:rPr lang="en-US" sz="1600"/>
              <a:t>Agent: Autonomous, goal-driven, tool‑using (e.g., AutoGPT, Claude with tools)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E48A6B-2AEC-464D-92A7-4A4ACF74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1062634"/>
            <a:ext cx="7090237" cy="4732733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What Makes an Agent—True Agency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Defined objective &amp; self-directed actions</a:t>
            </a:r>
          </a:p>
          <a:p>
            <a:r>
              <a:rPr lang="en-US" sz="1600"/>
              <a:t>Internal feedback loop (sense–plan–act–learn)</a:t>
            </a:r>
          </a:p>
          <a:p>
            <a:r>
              <a:rPr lang="en-US" sz="1600"/>
              <a:t>Observable impact on the outside world</a:t>
            </a:r>
          </a:p>
          <a:p>
            <a:r>
              <a:rPr lang="en-US" sz="1600"/>
              <a:t>Persistence across sessions and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818235-AADE-8352-F33D-4AEAE55019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27" r="20000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dirty="0"/>
              <a:t>Agents in the Wild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Customer Service: Intercom's Resolution Bot (resolves 70% of inquiries)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Software Development: GitHub Copilot Workspace (end‑to‑end coding)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Sales: Outreach.ai sequences (automated lead nurturing)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Deep research and research agents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Brilliant Harvest – </a:t>
            </a:r>
            <a:r>
              <a:rPr lang="en-US" sz="1600" dirty="0" err="1"/>
              <a:t>AgTech</a:t>
            </a:r>
            <a:r>
              <a:rPr lang="en-US" sz="1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0180FB-FF24-28D7-8B25-5BD8C6A4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88" r="19239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The Four Pillars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Actions &amp; Tools (🔧)</a:t>
            </a:r>
          </a:p>
          <a:p>
            <a:r>
              <a:rPr lang="en-US" sz="1600"/>
              <a:t>Reasoning &amp; Planning (🧠)</a:t>
            </a:r>
          </a:p>
          <a:p>
            <a:r>
              <a:rPr lang="en-US" sz="1600"/>
              <a:t>Memory &amp; Knowledge (📚)</a:t>
            </a:r>
          </a:p>
          <a:p>
            <a:r>
              <a:rPr lang="en-US" sz="1600"/>
              <a:t>Evaluation &amp; Feedback (📊)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7C5BF-CB5B-10EF-9CB9-DF9E2F4C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81" r="13346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Pillar 1 – Actions &amp;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External APIs, OS calls, hardware control</a:t>
            </a:r>
          </a:p>
          <a:p>
            <a:r>
              <a:rPr lang="en-US" sz="1600"/>
              <a:t>Tool schema: name, arguments, description</a:t>
            </a:r>
          </a:p>
          <a:p>
            <a:r>
              <a:rPr lang="en-US" sz="1600"/>
              <a:t>Sandbox vs production permissions</a:t>
            </a:r>
          </a:p>
          <a:p>
            <a:r>
              <a:rPr lang="en-US" sz="1600"/>
              <a:t>Key Quote: "Agents do things; assistants say things."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AFE4-6CC3-D885-ED3B-46155B039A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34" r="893" b="-1"/>
          <a:stretch>
            <a:fillRect/>
          </a:stretch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Pillar 2 – Reasoning &amp; Planning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r>
              <a:rPr lang="en-US" sz="1600"/>
              <a:t>Chain‑of‑Thought → ReAct → Full planners</a:t>
            </a:r>
          </a:p>
          <a:p>
            <a:r>
              <a:rPr lang="en-US" sz="1600"/>
              <a:t>Hierarchical vs reactive approaches</a:t>
            </a:r>
          </a:p>
          <a:p>
            <a:r>
              <a:rPr lang="en-US" sz="1600"/>
              <a:t>Goal decomposition and multi-step execution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59CDC-0D77-37D2-46F9-17E95277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1062634"/>
            <a:ext cx="7090237" cy="4732732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5612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t>Pillar 3 – Memory &amp; Knowledge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C63D-3B11-C77A-431F-70A5734C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7" r="12231"/>
          <a:stretch>
            <a:fillRect/>
          </a:stretch>
        </p:blipFill>
        <p:spPr>
          <a:xfrm>
            <a:off x="588951" y="549275"/>
            <a:ext cx="6897707" cy="5759451"/>
          </a:xfrm>
          <a:custGeom>
            <a:avLst/>
            <a:gdLst/>
            <a:ahLst/>
            <a:cxnLst/>
            <a:rect l="l" t="t" r="r" b="b"/>
            <a:pathLst>
              <a:path w="6973882" h="5759451">
                <a:moveTo>
                  <a:pt x="0" y="0"/>
                </a:moveTo>
                <a:lnTo>
                  <a:pt x="6973882" y="0"/>
                </a:lnTo>
                <a:lnTo>
                  <a:pt x="6973882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611" y="2677306"/>
            <a:ext cx="3565525" cy="3415519"/>
          </a:xfrm>
        </p:spPr>
        <p:txBody>
          <a:bodyPr anchor="t"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Long‑term store (vector DB, SQL, graph databases)</a:t>
            </a:r>
          </a:p>
          <a:p>
            <a:r>
              <a:rPr lang="en-US" sz="1600" dirty="0"/>
              <a:t>Short‑term scratchpad &amp; episodic memory</a:t>
            </a:r>
          </a:p>
          <a:p>
            <a:r>
              <a:rPr lang="en-US" sz="1600" dirty="0"/>
              <a:t>Retrieval‑Augmented Generation (RAG) for dynamic knowledge</a:t>
            </a:r>
          </a:p>
          <a:p>
            <a:r>
              <a:rPr lang="en-US" sz="1600" dirty="0"/>
              <a:t>Hybrid, hybrid, hybrid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D3E50C4-0603-4524-A349-442067B88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5125" y="44325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purl.org/dc/terms/"/>
    <ds:schemaRef ds:uri="http://purl.org/dc/dcmitype/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230e9df3-be65-4c73-a93b-d1236ebd677e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15266</TotalTime>
  <Words>915</Words>
  <Application>Microsoft Office PowerPoint</Application>
  <PresentationFormat>Widescreen</PresentationFormat>
  <Paragraphs>124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 MT</vt:lpstr>
      <vt:lpstr>Walbaum Display</vt:lpstr>
      <vt:lpstr>3DFloatVTI</vt:lpstr>
      <vt:lpstr>AI Agents in Action</vt:lpstr>
      <vt:lpstr>Why Agents Matter Now</vt:lpstr>
      <vt:lpstr>Agents vs Assistants vs Chatbots</vt:lpstr>
      <vt:lpstr>What Makes an Agent—True Agency</vt:lpstr>
      <vt:lpstr>Agents in the Wild</vt:lpstr>
      <vt:lpstr>The Four Pillars Framework</vt:lpstr>
      <vt:lpstr>Pillar 1 – Actions &amp; Tools</vt:lpstr>
      <vt:lpstr>Pillar 2 – Reasoning &amp; Planning</vt:lpstr>
      <vt:lpstr>Pillar 3 – Memory &amp; Knowledge</vt:lpstr>
      <vt:lpstr>Pillar 4 – Evaluation &amp; Feedback</vt:lpstr>
      <vt:lpstr>The Complete Agent Loop</vt:lpstr>
      <vt:lpstr>Integration Challenges &amp; Solutions</vt:lpstr>
      <vt:lpstr>MCP: Universal Tool Integration</vt:lpstr>
      <vt:lpstr>Advanced Planning Strategies</vt:lpstr>
      <vt:lpstr>Challenges and Limitations</vt:lpstr>
      <vt:lpstr>The Business Case for Agents</vt:lpstr>
      <vt:lpstr>Future Roadmap</vt:lpstr>
      <vt:lpstr>Getting Started Today</vt:lpstr>
      <vt:lpstr>Building Your First Agent</vt:lpstr>
      <vt:lpstr>Demo Project (Time Tracker Agent)</vt:lpstr>
      <vt:lpstr>MCP Conversion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Micheal Lanham</dc:creator>
  <cp:lastModifiedBy>Micheal Lanham</cp:lastModifiedBy>
  <cp:revision>3</cp:revision>
  <cp:lastPrinted>2025-07-13T15:38:52Z</cp:lastPrinted>
  <dcterms:created xsi:type="dcterms:W3CDTF">2023-12-19T21:03:45Z</dcterms:created>
  <dcterms:modified xsi:type="dcterms:W3CDTF">2025-07-20T17:13:05Z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